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99" r:id="rId3"/>
    <p:sldId id="264" r:id="rId4"/>
    <p:sldId id="297" r:id="rId5"/>
    <p:sldId id="300" r:id="rId6"/>
    <p:sldId id="258" r:id="rId7"/>
    <p:sldId id="259" r:id="rId8"/>
    <p:sldId id="301" r:id="rId9"/>
    <p:sldId id="302" r:id="rId10"/>
    <p:sldId id="303" r:id="rId11"/>
    <p:sldId id="266" r:id="rId12"/>
    <p:sldId id="257" r:id="rId13"/>
    <p:sldId id="263" r:id="rId14"/>
    <p:sldId id="262" r:id="rId15"/>
    <p:sldId id="261" r:id="rId16"/>
    <p:sldId id="260" r:id="rId17"/>
    <p:sldId id="298" r:id="rId18"/>
    <p:sldId id="304" r:id="rId19"/>
    <p:sldId id="268" r:id="rId20"/>
    <p:sldId id="269" r:id="rId21"/>
    <p:sldId id="270" r:id="rId22"/>
    <p:sldId id="26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A310B-3F11-45A7-819C-D569818179B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63FD0-E7CC-417B-9F43-E42835F5A8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005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>
            <a:extLst>
              <a:ext uri="{FF2B5EF4-FFF2-40B4-BE49-F238E27FC236}">
                <a16:creationId xmlns:a16="http://schemas.microsoft.com/office/drawing/2014/main" xmlns="" id="{6DA7B805-BF15-4044-845B-C94285FC51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BB73963C-EC42-4438-AF5B-D9C24C59E5B5}" type="slidenum">
              <a:rPr lang="ru-RU" altLang="ru-RU">
                <a:latin typeface="Arial" panose="020B0604020202020204" pitchFamily="34" charset="0"/>
              </a:rPr>
              <a:pPr eaLnBrk="1" hangingPunct="1"/>
              <a:t>17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60419" name="Rectangle 2">
            <a:extLst>
              <a:ext uri="{FF2B5EF4-FFF2-40B4-BE49-F238E27FC236}">
                <a16:creationId xmlns:a16="http://schemas.microsoft.com/office/drawing/2014/main" xmlns="" id="{DB5D4B43-CB57-4EF9-89A3-DC47ED6B0D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>
            <a:extLst>
              <a:ext uri="{FF2B5EF4-FFF2-40B4-BE49-F238E27FC236}">
                <a16:creationId xmlns:a16="http://schemas.microsoft.com/office/drawing/2014/main" xmlns="" id="{B7CFA204-4396-4567-937A-ADE08EF575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583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>
            <a:extLst>
              <a:ext uri="{FF2B5EF4-FFF2-40B4-BE49-F238E27FC236}">
                <a16:creationId xmlns:a16="http://schemas.microsoft.com/office/drawing/2014/main" xmlns="" id="{CF12E6CD-937D-4D35-B249-BFE914F763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2544A161-AFBC-4CB4-9798-7E2DB38B09D1}" type="slidenum">
              <a:rPr lang="ru-RU" altLang="ru-RU">
                <a:latin typeface="Arial" panose="020B0604020202020204" pitchFamily="34" charset="0"/>
              </a:rPr>
              <a:pPr eaLnBrk="1" hangingPunct="1"/>
              <a:t>22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70659" name="Rectangle 2">
            <a:extLst>
              <a:ext uri="{FF2B5EF4-FFF2-40B4-BE49-F238E27FC236}">
                <a16:creationId xmlns:a16="http://schemas.microsoft.com/office/drawing/2014/main" xmlns="" id="{2EA1BD04-5E80-455B-BBE0-F2C1AFEFAC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>
            <a:extLst>
              <a:ext uri="{FF2B5EF4-FFF2-40B4-BE49-F238E27FC236}">
                <a16:creationId xmlns:a16="http://schemas.microsoft.com/office/drawing/2014/main" xmlns="" id="{A3978B9A-1B0E-431D-B440-4C2514A5BA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951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>
            <a:extLst>
              <a:ext uri="{FF2B5EF4-FFF2-40B4-BE49-F238E27FC236}">
                <a16:creationId xmlns:a16="http://schemas.microsoft.com/office/drawing/2014/main" xmlns="" id="{CCCE6FD2-0BE4-4B3E-ABB9-63EED10D8E7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8A541F14-F0EF-4863-A98B-C75F775D1216}" type="slidenum">
              <a:rPr lang="ru-RU" altLang="ru-RU">
                <a:latin typeface="Arial" panose="020B0604020202020204" pitchFamily="34" charset="0"/>
              </a:rPr>
              <a:pPr eaLnBrk="1" hangingPunct="1"/>
              <a:t>23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75779" name="Rectangle 2">
            <a:extLst>
              <a:ext uri="{FF2B5EF4-FFF2-40B4-BE49-F238E27FC236}">
                <a16:creationId xmlns:a16="http://schemas.microsoft.com/office/drawing/2014/main" xmlns="" id="{E33CE9BB-808F-44BA-8F44-C8ED344E517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xmlns="" id="{759AF596-641E-4230-A393-059CCFE4C6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09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>
            <a:extLst>
              <a:ext uri="{FF2B5EF4-FFF2-40B4-BE49-F238E27FC236}">
                <a16:creationId xmlns:a16="http://schemas.microsoft.com/office/drawing/2014/main" xmlns="" id="{80F558C9-1824-432C-B11B-33526D4472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fld id="{E4C151CC-1E76-4EBC-9C2B-9B5B502E6704}" type="slidenum">
              <a:rPr lang="ru-RU" altLang="ru-RU">
                <a:latin typeface="Arial" panose="020B0604020202020204" pitchFamily="34" charset="0"/>
              </a:rPr>
              <a:pPr eaLnBrk="1" hangingPunct="1"/>
              <a:t>24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76803" name="Rectangle 2">
            <a:extLst>
              <a:ext uri="{FF2B5EF4-FFF2-40B4-BE49-F238E27FC236}">
                <a16:creationId xmlns:a16="http://schemas.microsoft.com/office/drawing/2014/main" xmlns="" id="{CD6A0EE2-F645-425E-BBE5-A02603507B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>
            <a:extLst>
              <a:ext uri="{FF2B5EF4-FFF2-40B4-BE49-F238E27FC236}">
                <a16:creationId xmlns:a16="http://schemas.microsoft.com/office/drawing/2014/main" xmlns="" id="{A65499DD-2232-4318-BE10-16D5B9AA47D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111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CAE76AF-959F-EA6C-CC74-C8D9F9FF2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960B987-9E22-B55B-5C7E-FDA99D351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64CEB0D-9328-8B6C-17E8-EFA7D7E7B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709BF-8DC7-4A19-98BC-C99C41E6DD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3098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16.01.2026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76672"/>
            <a:ext cx="8208912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dirty="0">
                <a:latin typeface="Cambria Math" pitchFamily="18" charset="0"/>
                <a:ea typeface="Cambria Math" pitchFamily="18" charset="0"/>
              </a:rPr>
              <a:t>Правовые основы военной службы и обороны государства</a:t>
            </a:r>
          </a:p>
        </p:txBody>
      </p:sp>
    </p:spTree>
    <p:extLst>
      <p:ext uri="{BB962C8B-B14F-4D97-AF65-F5344CB8AC3E}">
        <p14:creationId xmlns:p14="http://schemas.microsoft.com/office/powerpoint/2010/main" val="846794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xmlns="" id="{1D8E76CF-599F-B5EE-0996-68D2AB47F9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/>
              <a:t>Общевоинские уставы РФ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xmlns="" id="{B62884C2-DF84-0D1B-FBA2-37C6D9666B7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solidFill>
            <a:srgbClr val="FFFFFF"/>
          </a:solidFill>
        </p:spPr>
        <p:txBody>
          <a:bodyPr/>
          <a:lstStyle/>
          <a:p>
            <a:pPr marL="0" indent="179388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/>
              <a:t>Общевоинские уставы – это нормативно–правовые акты, которые регламентируют жизнь и быт военнослужащих, их взаимоотношения между собой и повседневную деятельность.</a:t>
            </a:r>
          </a:p>
          <a:p>
            <a:pPr marL="0" indent="179388" eaLnBrk="1" hangingPunct="1">
              <a:buFont typeface="Arial" panose="020B0604020202020204" pitchFamily="34" charset="0"/>
              <a:buNone/>
            </a:pPr>
            <a:r>
              <a:rPr lang="ru-RU" altLang="ru-RU" sz="2800" dirty="0"/>
              <a:t>Виды уставов:</a:t>
            </a:r>
          </a:p>
          <a:p>
            <a:pPr marL="0" indent="179388" eaLnBrk="1" hangingPunct="1">
              <a:buFont typeface="Wingdings" panose="05000000000000000000" pitchFamily="2" charset="2"/>
              <a:buChar char="Ø"/>
            </a:pPr>
            <a:r>
              <a:rPr lang="ru-RU" altLang="ru-RU" sz="2800" dirty="0"/>
              <a:t>устав внутренней службы;</a:t>
            </a:r>
          </a:p>
          <a:p>
            <a:pPr marL="0" indent="179388" eaLnBrk="1" hangingPunct="1">
              <a:buFont typeface="Wingdings" panose="05000000000000000000" pitchFamily="2" charset="2"/>
              <a:buChar char="Ø"/>
            </a:pPr>
            <a:r>
              <a:rPr lang="ru-RU" altLang="ru-RU" sz="2800" dirty="0"/>
              <a:t>строевой устав;</a:t>
            </a:r>
          </a:p>
          <a:p>
            <a:pPr marL="0" indent="179388" eaLnBrk="1" hangingPunct="1">
              <a:buFont typeface="Wingdings" panose="05000000000000000000" pitchFamily="2" charset="2"/>
              <a:buChar char="Ø"/>
            </a:pPr>
            <a:r>
              <a:rPr lang="ru-RU" altLang="ru-RU" sz="2800" dirty="0"/>
              <a:t>устав гарнизонной и караульной служб;</a:t>
            </a:r>
          </a:p>
          <a:p>
            <a:pPr marL="0" indent="179388" eaLnBrk="1" hangingPunct="1">
              <a:buFont typeface="Wingdings" panose="05000000000000000000" pitchFamily="2" charset="2"/>
              <a:buChar char="Ø"/>
            </a:pPr>
            <a:r>
              <a:rPr lang="ru-RU" altLang="ru-RU" sz="2800" dirty="0"/>
              <a:t>дисциплинарный устав.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3">
            <a:extLst>
              <a:ext uri="{FF2B5EF4-FFF2-40B4-BE49-F238E27FC236}">
                <a16:creationId xmlns:a16="http://schemas.microsoft.com/office/drawing/2014/main" xmlns="" id="{4BD7FBD6-DFA0-470F-A3C3-AF2A3D7791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0"/>
            <a:ext cx="8534400" cy="1143000"/>
          </a:xfrm>
        </p:spPr>
        <p:txBody>
          <a:bodyPr/>
          <a:lstStyle/>
          <a:p>
            <a:pPr eaLnBrk="1" hangingPunct="1"/>
            <a:r>
              <a:rPr lang="ru-RU" altLang="ru-RU" b="1"/>
              <a:t>Военная присяга</a:t>
            </a:r>
          </a:p>
        </p:txBody>
      </p:sp>
      <p:sp>
        <p:nvSpPr>
          <p:cNvPr id="13315" name="Подзаголовок 4">
            <a:extLst>
              <a:ext uri="{FF2B5EF4-FFF2-40B4-BE49-F238E27FC236}">
                <a16:creationId xmlns:a16="http://schemas.microsoft.com/office/drawing/2014/main" xmlns="" id="{2B77A138-E03A-031D-716B-16CE48F6B0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990600"/>
            <a:ext cx="8610600" cy="5562600"/>
          </a:xfrm>
          <a:solidFill>
            <a:srgbClr val="FFFFFF"/>
          </a:solidFill>
        </p:spPr>
        <p:txBody>
          <a:bodyPr/>
          <a:lstStyle/>
          <a:p>
            <a:pPr indent="179388" algn="l" eaLnBrk="1" hangingPunct="1"/>
            <a:r>
              <a:rPr lang="ru-RU" altLang="ru-RU" sz="2800" i="1" dirty="0">
                <a:solidFill>
                  <a:schemeClr val="tx1"/>
                </a:solidFill>
              </a:rPr>
              <a:t>«Я (фамилия, имя, отчество) торжественно присягаю на верность своему Отечеству – Российской Федерации.</a:t>
            </a:r>
          </a:p>
          <a:p>
            <a:pPr indent="179388" algn="l" eaLnBrk="1" hangingPunct="1"/>
            <a:r>
              <a:rPr lang="ru-RU" altLang="ru-RU" sz="2800" i="1" dirty="0">
                <a:solidFill>
                  <a:schemeClr val="tx1"/>
                </a:solidFill>
              </a:rPr>
              <a:t>Клянусь свято соблюдать Конституцию Российской Федерации, строго выполнять требования воинских уставов, приказы командиров, начальников.</a:t>
            </a:r>
          </a:p>
          <a:p>
            <a:pPr indent="179388" algn="l" eaLnBrk="1" hangingPunct="1"/>
            <a:r>
              <a:rPr lang="ru-RU" altLang="ru-RU" sz="2800" i="1" dirty="0">
                <a:solidFill>
                  <a:schemeClr val="tx1"/>
                </a:solidFill>
              </a:rPr>
              <a:t>Клянусь достойно исполнять воинский долг, мужественно защищать свободу, независимость и конституционный строй России, народ и Отечество».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640"/>
                            </p:stCondLst>
                            <p:childTnLst>
                              <p:par>
                                <p:cTn id="1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2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9532" y="476672"/>
            <a:ext cx="8424936" cy="261610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Воинская обязанность граждан РФ реализуется путем:</a:t>
            </a:r>
          </a:p>
          <a:p>
            <a:r>
              <a:rPr lang="ru-RU" sz="2000" dirty="0"/>
              <a:t>воинского учета;</a:t>
            </a:r>
          </a:p>
          <a:p>
            <a:r>
              <a:rPr lang="ru-RU" sz="2000" dirty="0"/>
              <a:t>обязательной подготовки граждан к военной службе;</a:t>
            </a:r>
          </a:p>
          <a:p>
            <a:r>
              <a:rPr lang="ru-RU" sz="2000" dirty="0"/>
              <a:t>призыва на военную службу;</a:t>
            </a:r>
          </a:p>
          <a:p>
            <a:r>
              <a:rPr lang="ru-RU" sz="2000" dirty="0"/>
              <a:t>прохождения военной службы по призыву;</a:t>
            </a:r>
          </a:p>
          <a:p>
            <a:r>
              <a:rPr lang="ru-RU" sz="2000" dirty="0"/>
              <a:t>пребывания в запасе;</a:t>
            </a:r>
          </a:p>
          <a:p>
            <a:r>
              <a:rPr lang="ru-RU" sz="2000" dirty="0"/>
              <a:t>призыва на военные сборы и прохождения военных сборов в период пребывания в запасе.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212976"/>
            <a:ext cx="5078338" cy="3566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11400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752" y="116632"/>
            <a:ext cx="9036496" cy="458587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Военнослужащие считаются исполняющими обязанности военной службы в случаях:</a:t>
            </a:r>
          </a:p>
          <a:p>
            <a:r>
              <a:rPr lang="ru-RU" dirty="0"/>
              <a:t>участия в боевых действиях, выполнения задач в условиях чрезвычайного положения и военного положения, а также в условиях вооруженных конфликтов;</a:t>
            </a:r>
          </a:p>
          <a:p>
            <a:r>
              <a:rPr lang="ru-RU" dirty="0"/>
              <a:t>исполнения должностных обязанностей;</a:t>
            </a:r>
          </a:p>
          <a:p>
            <a:r>
              <a:rPr lang="ru-RU" dirty="0"/>
              <a:t>несения боевого дежурства, боевой службы, службы в гарнизонном наряде;</a:t>
            </a:r>
          </a:p>
          <a:p>
            <a:r>
              <a:rPr lang="ru-RU" dirty="0"/>
              <a:t>участия в учениях или походах кораблей;</a:t>
            </a:r>
          </a:p>
          <a:p>
            <a:r>
              <a:rPr lang="ru-RU" dirty="0"/>
              <a:t>выполнения приказа или распоряжения, отданных командиром (начальником);</a:t>
            </a:r>
          </a:p>
          <a:p>
            <a:r>
              <a:rPr lang="ru-RU" dirty="0"/>
              <a:t>нахождения на территории воинской части в течение установленного распорядком дня служебного времени или в другое время, если это вызвано служебной необходимостью;</a:t>
            </a:r>
          </a:p>
          <a:p>
            <a:r>
              <a:rPr lang="ru-RU" dirty="0"/>
              <a:t>нахождения в служебной командировке;</a:t>
            </a:r>
          </a:p>
          <a:p>
            <a:r>
              <a:rPr lang="ru-RU" dirty="0"/>
              <a:t>нахождения на лечении, следования к месту лечения и обратно;</a:t>
            </a:r>
          </a:p>
          <a:p>
            <a:r>
              <a:rPr lang="ru-RU" dirty="0"/>
              <a:t>следования к месту военной службы и обратно;</a:t>
            </a:r>
          </a:p>
          <a:p>
            <a:r>
              <a:rPr lang="ru-RU" dirty="0"/>
              <a:t>прохождения военных сборов;</a:t>
            </a:r>
          </a:p>
          <a:p>
            <a:r>
              <a:rPr lang="ru-RU" dirty="0"/>
              <a:t>нахождения в плену (за исключением случаев добровольной сдачи в плен), в положении заложника или интернированного;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4320980"/>
            <a:ext cx="4510256" cy="2537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31789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5516" y="188640"/>
            <a:ext cx="8712968" cy="2862322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безвестного отсутствия — до признания военнослужащего в установленном законом порядке безвестно отсутствующим или объявления его умершим;</a:t>
            </a:r>
          </a:p>
          <a:p>
            <a:r>
              <a:rPr lang="ru-RU" dirty="0"/>
              <a:t>защиты жизни, здоровья, чести и достоинства личности;</a:t>
            </a:r>
          </a:p>
          <a:p>
            <a:r>
              <a:rPr lang="ru-RU" dirty="0"/>
              <a:t>оказания помощи органам внутренних дел, другим правоохранительным органам по защите прав и свобод человека и гражданина, охране правопорядка и обеспечению общественной безопасности;</a:t>
            </a:r>
          </a:p>
          <a:p>
            <a:r>
              <a:rPr lang="ru-RU" dirty="0"/>
              <a:t>участия в предотвращении и ликвидации последствий стихийных бедствий, аварий и катастроф;</a:t>
            </a:r>
          </a:p>
          <a:p>
            <a:r>
              <a:rPr lang="ru-RU" dirty="0"/>
              <a:t>совершения иных действий, признанных судом совершенными в интересах личности, общества и государства.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050962"/>
            <a:ext cx="6596382" cy="3709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425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640960" cy="209288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В периоды мобилизации, военного положения и военного времени воинская обязанность предусматривает:</a:t>
            </a:r>
          </a:p>
          <a:p>
            <a:r>
              <a:rPr lang="ru-RU" dirty="0"/>
              <a:t>призыв на военную службу;</a:t>
            </a:r>
          </a:p>
          <a:p>
            <a:r>
              <a:rPr lang="ru-RU" dirty="0"/>
              <a:t>прохождение военной службы;</a:t>
            </a:r>
          </a:p>
          <a:p>
            <a:r>
              <a:rPr lang="ru-RU" dirty="0"/>
              <a:t>военное обучение.</a:t>
            </a:r>
          </a:p>
          <a:p>
            <a:r>
              <a:rPr lang="ru-RU" dirty="0"/>
              <a:t>Граждане освобождаются от исполнения воинской обязанности только по основаниям, предусмотренным законом.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377669"/>
            <a:ext cx="6372179" cy="4234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11376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5516" y="332656"/>
            <a:ext cx="8712968" cy="206210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/>
              <a:t>Граждане проходят военную </a:t>
            </a:r>
          </a:p>
          <a:p>
            <a:r>
              <a:rPr lang="ru-RU" dirty="0"/>
              <a:t>российские — по призыву или по контракту (добровольно);</a:t>
            </a:r>
          </a:p>
          <a:p>
            <a:r>
              <a:rPr lang="ru-RU" dirty="0"/>
              <a:t>иностранные — по контракту на воинских должностях солдат, матросов, сержантов и старшин.</a:t>
            </a:r>
          </a:p>
          <a:p>
            <a:r>
              <a:rPr lang="ru-RU" dirty="0"/>
              <a:t>Вооруженные Силы РФ комплектуются также гражданским персоналом, а для мобилизационного развертывания создается запас </a:t>
            </a:r>
            <a:r>
              <a:rPr lang="ru-RU" dirty="0" err="1"/>
              <a:t>военнообученных</a:t>
            </a:r>
            <a:r>
              <a:rPr lang="ru-RU" dirty="0"/>
              <a:t> людских ресурсов.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554140"/>
            <a:ext cx="6018156" cy="4014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8825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xmlns="" id="{D0D4C3F6-7CE9-4098-9EDF-4D3E0D88F4A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388" y="188913"/>
            <a:ext cx="8713787" cy="6408737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500"/>
              <a:t>Президент Российской Федерации является Верховным Главнокомандующим Вооруженными Силами и в случае агрессии против Российской Федерации или непосредственной угрозы агрессии вводит на территории страны или в отдельных ее местностях военное положение (статья 87).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500"/>
              <a:t>Меры по обеспечению обороны страны и государственной безопасности осуществляет Правительство Российской Федерации (статья 114).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500"/>
              <a:t>На основании положений Конституции РФ разрабатываются и принимаются законодательные акты, в которых детально определяются правовые вопросы по обороне и военного строительства. Базовым правовым актом военного законодательства является </a:t>
            </a:r>
            <a:r>
              <a:rPr lang="ru-RU" altLang="ru-RU" sz="2500" b="1"/>
              <a:t>Федеральный закон Российской Федерации «Об обороне», </a:t>
            </a:r>
            <a:r>
              <a:rPr lang="ru-RU" altLang="ru-RU" sz="2500"/>
              <a:t>в котором определены: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2500"/>
              <a:t>основы и организация обороны;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2500"/>
              <a:t>полномочия органов государственной власти Российской Федерации в области обороны;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9">
            <a:extLst>
              <a:ext uri="{FF2B5EF4-FFF2-40B4-BE49-F238E27FC236}">
                <a16:creationId xmlns:a16="http://schemas.microsoft.com/office/drawing/2014/main" xmlns="" id="{4B6CE346-3FC7-66CB-1198-CA74B96EB0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/>
          <a:p>
            <a:pPr eaLnBrk="1" hangingPunct="1"/>
            <a:r>
              <a:rPr lang="ru-RU" altLang="ru-RU" b="1"/>
              <a:t>Распорядок дня </a:t>
            </a:r>
          </a:p>
        </p:txBody>
      </p:sp>
      <p:sp>
        <p:nvSpPr>
          <p:cNvPr id="14339" name="Подзаголовок 10">
            <a:extLst>
              <a:ext uri="{FF2B5EF4-FFF2-40B4-BE49-F238E27FC236}">
                <a16:creationId xmlns:a16="http://schemas.microsoft.com/office/drawing/2014/main" xmlns="" id="{0D8CA261-E3E9-58D7-EE1F-C24CBC4D06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" y="1371600"/>
            <a:ext cx="8763000" cy="5334000"/>
          </a:xfrm>
          <a:solidFill>
            <a:srgbClr val="FFFFFF"/>
          </a:solidFill>
        </p:spPr>
        <p:txBody>
          <a:bodyPr/>
          <a:lstStyle/>
          <a:p>
            <a:pPr indent="176213" algn="just" eaLnBrk="1" hangingPunct="1"/>
            <a:r>
              <a:rPr lang="ru-RU" altLang="ru-RU" sz="2800" dirty="0">
                <a:solidFill>
                  <a:schemeClr val="tx1"/>
                </a:solidFill>
              </a:rPr>
              <a:t>В распорядке дня предусматривается время для проведения утренней физ. зарядки, утреннего и вечернего туалета, утреннего осмотра, учебных занятий и подготовки к ним, смены специальной (рабочей) одежды, чистки обуви и мытья рук перед приёмом  пищи, ухода за вооружением и военной техникой, воспитательной, культурно – досуговой  и спортивно – массовой  работы. Время для личных потребностей военнослужащих составляет не менее 2 ч, 8 ч отводится для сна.</a:t>
            </a: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>
            <a:extLst>
              <a:ext uri="{FF2B5EF4-FFF2-40B4-BE49-F238E27FC236}">
                <a16:creationId xmlns:a16="http://schemas.microsoft.com/office/drawing/2014/main" xmlns="" id="{123E43FE-25A5-4B8F-7738-3ACFF3132A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pPr eaLnBrk="1" hangingPunct="1"/>
            <a:r>
              <a:rPr lang="ru-RU" altLang="ru-RU" sz="4000" b="1"/>
              <a:t>Военная служба по контракту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DC7FDA11-5CD9-5708-4A2D-1BDF3F0531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686800" cy="5715000"/>
          </a:xfrm>
          <a:solidFill>
            <a:srgbClr val="FFFFFF"/>
          </a:solidFill>
        </p:spPr>
        <p:txBody>
          <a:bodyPr rtlCol="0">
            <a:normAutofit/>
          </a:bodyPr>
          <a:lstStyle/>
          <a:p>
            <a:pPr indent="176213" algn="l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Организация военной службы по контракту – это одно из направлений создания профессиональной армии.</a:t>
            </a:r>
          </a:p>
          <a:p>
            <a:pPr indent="176213" algn="l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Военная служба по контракту – это добровольная служба, когда гражданин заключает контракт с Министерством обороны РФ, где обязуется проходить военную службу на определённых условиях.</a:t>
            </a:r>
          </a:p>
          <a:p>
            <a:pPr indent="176213" algn="l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Контракт имеют право заключать:</a:t>
            </a:r>
          </a:p>
          <a:p>
            <a:pPr indent="176213" algn="l"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</a:rPr>
              <a:t>военнослужащие, у которых заканчивается предыдущий контракт о прохождении военной службы;</a:t>
            </a:r>
          </a:p>
          <a:p>
            <a:pPr indent="176213" algn="l"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</a:rPr>
              <a:t>военнослужащие, проходящие военную службу  по призыву, прослужившие не менее 12 месяцев;</a:t>
            </a:r>
          </a:p>
          <a:p>
            <a:pPr indent="176213" algn="l"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</a:rPr>
              <a:t>граждане пребывающие в запасе;</a:t>
            </a:r>
          </a:p>
          <a:p>
            <a:pPr indent="176213" algn="l"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</a:rPr>
              <a:t>граждане мужского пола, не пребывающие в запасе, окончившие образовательные учреждения высшего профессионального образования;</a:t>
            </a:r>
          </a:p>
          <a:p>
            <a:pPr indent="176213" algn="l" eaLnBrk="1" fontAlgn="auto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tx1"/>
                </a:solidFill>
              </a:rPr>
              <a:t>граждане женского пола, не пребывающие  в запасе.</a:t>
            </a:r>
          </a:p>
        </p:txBody>
      </p:sp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>
            <a:extLst>
              <a:ext uri="{FF2B5EF4-FFF2-40B4-BE49-F238E27FC236}">
                <a16:creationId xmlns:a16="http://schemas.microsoft.com/office/drawing/2014/main" xmlns="" id="{774F216C-2D14-EB48-22C7-547F7760CA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8991600" cy="4572000"/>
          </a:xfrm>
          <a:solidFill>
            <a:srgbClr val="FFFFFF">
              <a:alpha val="72157"/>
            </a:srgbClr>
          </a:solidFill>
        </p:spPr>
        <p:txBody>
          <a:bodyPr/>
          <a:lstStyle/>
          <a:p>
            <a:pPr marL="0" indent="182563" eaLnBrk="1" hangingPunct="1">
              <a:buFontTx/>
              <a:buNone/>
            </a:pPr>
            <a:r>
              <a:rPr lang="ru-RU" altLang="ru-RU" b="1" dirty="0"/>
              <a:t>Военная служба - </a:t>
            </a:r>
            <a:r>
              <a:rPr lang="ru-RU" altLang="ru-RU" sz="2800" b="1" dirty="0"/>
              <a:t>это</a:t>
            </a:r>
            <a:r>
              <a:rPr lang="ru-RU" altLang="ru-RU" b="1" dirty="0"/>
              <a:t> </a:t>
            </a:r>
            <a:r>
              <a:rPr lang="ru-RU" altLang="ru-RU" sz="2800" b="1" dirty="0"/>
              <a:t>особый вид</a:t>
            </a:r>
            <a:r>
              <a:rPr lang="ru-RU" altLang="ru-RU" b="1" dirty="0"/>
              <a:t> </a:t>
            </a:r>
            <a:r>
              <a:rPr lang="ru-RU" altLang="ru-RU" sz="2800" b="1" dirty="0"/>
              <a:t>федеральной государственной службы; она заключается в повседневном выполнении гражданами воинских обязанностей. Военная служба в России всегда считается почетной обязанностью, священным долгом, исключительным по важности и необходимости.</a:t>
            </a:r>
          </a:p>
          <a:p>
            <a:pPr marL="0" indent="182563" eaLnBrk="1" hangingPunct="1">
              <a:buFontTx/>
              <a:buNone/>
            </a:pPr>
            <a:r>
              <a:rPr lang="ru-RU" altLang="ru-RU" sz="2800" b="1" dirty="0"/>
              <a:t>Основная задача военной службы - постоянная целенаправленная подготовка к вооруженной защите или вооруженная защита целостности и неприкосновенности территории РФ.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>
            <a:extLst>
              <a:ext uri="{FF2B5EF4-FFF2-40B4-BE49-F238E27FC236}">
                <a16:creationId xmlns:a16="http://schemas.microsoft.com/office/drawing/2014/main" xmlns="" id="{CDDBE022-4057-84D9-B45C-A8F6506DDC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066800"/>
          </a:xfrm>
        </p:spPr>
        <p:txBody>
          <a:bodyPr/>
          <a:lstStyle/>
          <a:p>
            <a:pPr eaLnBrk="1" hangingPunct="1"/>
            <a:r>
              <a:rPr lang="ru-RU" altLang="ru-RU" b="1"/>
              <a:t>Увольнение в запас</a:t>
            </a:r>
          </a:p>
        </p:txBody>
      </p:sp>
      <p:sp>
        <p:nvSpPr>
          <p:cNvPr id="16387" name="Подзаголовок 4">
            <a:extLst>
              <a:ext uri="{FF2B5EF4-FFF2-40B4-BE49-F238E27FC236}">
                <a16:creationId xmlns:a16="http://schemas.microsoft.com/office/drawing/2014/main" xmlns="" id="{9AB02334-A4B3-F3B0-D6E0-A87C83F45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" y="914400"/>
            <a:ext cx="8686800" cy="5715000"/>
          </a:xfrm>
          <a:solidFill>
            <a:srgbClr val="FFFFFF"/>
          </a:solidFill>
        </p:spPr>
        <p:txBody>
          <a:bodyPr/>
          <a:lstStyle/>
          <a:p>
            <a:pPr indent="174625" algn="l" eaLnBrk="1" hangingPunct="1"/>
            <a:r>
              <a:rPr lang="ru-RU" altLang="ru-RU" dirty="0">
                <a:solidFill>
                  <a:schemeClr val="tx1"/>
                </a:solidFill>
              </a:rPr>
              <a:t>Запас Вооруженных Сил РФ служит для развертывания ВС при их мобилизации и пополнении во время войны. Запас ВС составляют граждане, состоящие на воинском учёте, прошедшие военную службу или освобождённые от неё по различным причинам, но годные к службе в военное время.</a:t>
            </a:r>
          </a:p>
          <a:p>
            <a:pPr indent="174625" algn="l" eaLnBrk="1" hangingPunct="1"/>
            <a:r>
              <a:rPr lang="ru-RU" altLang="ru-RU" dirty="0">
                <a:solidFill>
                  <a:schemeClr val="tx1"/>
                </a:solidFill>
              </a:rPr>
              <a:t>Зачисление в запас ВС производится в соответствии с Федеральным законом «О воинской обязанности и военной службе»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xmlns="" id="{D1FAE30F-CFAE-46F3-E04E-75D5A3B85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pPr eaLnBrk="1" hangingPunct="1"/>
            <a:r>
              <a:rPr lang="ru-RU" altLang="ru-RU" b="1"/>
              <a:t>Состав запаса</a:t>
            </a:r>
          </a:p>
        </p:txBody>
      </p:sp>
      <p:graphicFrame>
        <p:nvGraphicFramePr>
          <p:cNvPr id="6" name="Содержимое 5">
            <a:extLst>
              <a:ext uri="{FF2B5EF4-FFF2-40B4-BE49-F238E27FC236}">
                <a16:creationId xmlns:a16="http://schemas.microsoft.com/office/drawing/2014/main" xmlns="" id="{BA509AC0-B4E6-90BF-8CEA-D4B09A76ACB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990600"/>
          <a:ext cx="8305800" cy="527367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8208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22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805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0220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96267">
                <a:tc rowSpan="2"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</a:rPr>
                        <a:t>Составы</a:t>
                      </a:r>
                      <a:r>
                        <a:rPr lang="ru-RU" sz="2000" dirty="0"/>
                        <a:t> запаса (воинские звания)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Возраст граждан, пребывающих в запасе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1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Первый разряд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Второй разряд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Третий разряд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30236">
                <a:tc>
                  <a:txBody>
                    <a:bodyPr/>
                    <a:lstStyle/>
                    <a:p>
                      <a:r>
                        <a:rPr lang="ru-RU" sz="2000" dirty="0"/>
                        <a:t>Солдаты, матросы, сержанты, старшины, прапорщики и мичманы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  <a:p>
                      <a:pPr algn="ctr"/>
                      <a:r>
                        <a:rPr lang="ru-RU" sz="2000" dirty="0"/>
                        <a:t>До  35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  <a:p>
                      <a:pPr algn="ctr"/>
                      <a:r>
                        <a:rPr lang="ru-RU" sz="2000" dirty="0"/>
                        <a:t>До 45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  <a:p>
                      <a:pPr algn="ctr"/>
                      <a:r>
                        <a:rPr lang="ru-RU" sz="2000" dirty="0"/>
                        <a:t>До 50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2164">
                <a:tc>
                  <a:txBody>
                    <a:bodyPr/>
                    <a:lstStyle/>
                    <a:p>
                      <a:r>
                        <a:rPr lang="ru-RU" sz="2000" dirty="0"/>
                        <a:t>Младшие офицеры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До 45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До 50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До 55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330236">
                <a:tc>
                  <a:txBody>
                    <a:bodyPr/>
                    <a:lstStyle/>
                    <a:p>
                      <a:r>
                        <a:rPr lang="ru-RU" sz="2000" dirty="0"/>
                        <a:t>Майоры,</a:t>
                      </a:r>
                      <a:r>
                        <a:rPr lang="ru-RU" sz="2000" baseline="0" dirty="0"/>
                        <a:t> капитаны 3-го ранга, подполковники, капитаны 2-го ранга</a:t>
                      </a:r>
                      <a:endParaRPr lang="ru-RU" sz="2000" dirty="0"/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  <a:p>
                      <a:pPr algn="ctr"/>
                      <a:r>
                        <a:rPr lang="ru-RU" sz="2000" dirty="0"/>
                        <a:t>До 50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  <a:p>
                      <a:pPr algn="ctr"/>
                      <a:r>
                        <a:rPr lang="ru-RU" sz="2000" dirty="0"/>
                        <a:t>До 55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  <a:p>
                      <a:pPr algn="ctr"/>
                      <a:r>
                        <a:rPr lang="ru-RU" sz="2000" dirty="0"/>
                        <a:t>До 60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11521">
                <a:tc>
                  <a:txBody>
                    <a:bodyPr/>
                    <a:lstStyle/>
                    <a:p>
                      <a:r>
                        <a:rPr lang="ru-RU" sz="2000" dirty="0"/>
                        <a:t>Полковники, капитаны 1-го ранга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До 55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До 60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---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2164">
                <a:tc>
                  <a:txBody>
                    <a:bodyPr/>
                    <a:lstStyle/>
                    <a:p>
                      <a:r>
                        <a:rPr lang="ru-RU" sz="2000" dirty="0"/>
                        <a:t>Высшие офицеры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До 60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До 65 лет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/>
                        <a:t>---</a:t>
                      </a:r>
                    </a:p>
                  </a:txBody>
                  <a:tcPr marT="45723" marB="45723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xmlns="" id="{B3B8F57F-147E-44D4-9CC6-6337F74AE0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50" y="115888"/>
            <a:ext cx="8928100" cy="6626225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2700" b="1">
                <a:solidFill>
                  <a:srgbClr val="FF0000"/>
                </a:solidFill>
              </a:rPr>
              <a:t>Льготы военнослужащих</a:t>
            </a:r>
            <a:endParaRPr lang="ru-RU" altLang="ru-RU" sz="2700">
              <a:solidFill>
                <a:srgbClr val="FF0000"/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700"/>
              <a:t>Военнослужащим гарантируется </a:t>
            </a:r>
            <a:r>
              <a:rPr lang="ru-RU" altLang="ru-RU" sz="2700" i="1"/>
              <a:t>предоставление жилых помещений. </a:t>
            </a:r>
            <a:r>
              <a:rPr lang="ru-RU" altLang="ru-RU" sz="2700"/>
              <a:t>Военнослужащие, проходящие военную службу по призыву, кроме матросов и старшин, находящихся на кораблях, размещаются в казармах, при этом в спальных помещениях их размещение производится из расчета не менее 12 м3 объема воздуха на одного человека.</a:t>
            </a: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700"/>
              <a:t>За военнослужащими, проходящими военную службу по призыву, курсантами военных образовательных учреждений профессионального образования сохраняются жилые помещения, занимаемые ими до призыва на военную службу. </a:t>
            </a:r>
            <a:r>
              <a:rPr lang="ru-RU" altLang="ru-RU" sz="2700" i="1"/>
              <a:t>Охрана здоровья военнослужащих </a:t>
            </a:r>
            <a:r>
              <a:rPr lang="ru-RU" altLang="ru-RU" sz="2700"/>
              <a:t>обеспечивается созданием благоприятных условий воинской службы, быта и системой мер по ограничению опасных факторов военной службы. Военнослужащие ежегодно проходят медицинское обследование, с ними проводятся лечебно-профилактические мероприятия.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xmlns="" id="{587F1214-369C-451F-A76C-5F00B9B7D8B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1438" y="142875"/>
            <a:ext cx="9001125" cy="65722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600"/>
              <a:t>Военнослужащим, проходящим военную службу по призыву, при увольнении с военной службы выплачивается единовременное пособие, равное установленному Федеральным законом одному минимальному размеру оплаты труда.</a:t>
            </a:r>
            <a:endParaRPr lang="ru-RU" altLang="ru-RU" sz="2600" b="1"/>
          </a:p>
          <a:p>
            <a:pPr marL="0" indent="0" algn="ctr"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</a:rPr>
              <a:t>Обязанности военнослужащих</a:t>
            </a:r>
            <a:endParaRPr lang="ru-RU" altLang="ru-RU" sz="2800">
              <a:solidFill>
                <a:srgbClr val="FF0000"/>
              </a:solidFill>
            </a:endParaRPr>
          </a:p>
          <a:p>
            <a:pPr marL="0" indent="0">
              <a:buFontTx/>
              <a:buNone/>
            </a:pPr>
            <a:r>
              <a:rPr lang="ru-RU" altLang="ru-RU" sz="2600"/>
              <a:t>На военнослужащих возлагаются определенные служебные обязанности. По своему содержанию они подразделяются на общие, должностные и специальные.</a:t>
            </a:r>
            <a:endParaRPr lang="ru-RU" altLang="ru-RU" sz="2600" i="1"/>
          </a:p>
          <a:p>
            <a:pPr marL="0" indent="0">
              <a:buFontTx/>
              <a:buNone/>
            </a:pPr>
            <a:r>
              <a:rPr lang="ru-RU" altLang="ru-RU" sz="2600" i="1"/>
              <a:t>Общие обязанности </a:t>
            </a:r>
            <a:r>
              <a:rPr lang="ru-RU" altLang="ru-RU" sz="2600"/>
              <a:t>распространяются на всех военнослужащих, независимо от их должностного положения, воинского звания, принадлежности к виду или роду войск. В них выражается существо воинского долга.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xmlns="" id="{250E2AB4-D668-4732-9050-E770EE4D7C2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14313" y="142875"/>
            <a:ext cx="8786812" cy="6500813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800" i="1"/>
              <a:t>Должностные обязанности </a:t>
            </a:r>
            <a:r>
              <a:rPr lang="ru-RU" altLang="ru-RU" sz="2800"/>
              <a:t>военнослужащих определяются воинскими уставами и другими нормативными документами, учитываю­щими специфику исполнения военной службы по специальности.</a:t>
            </a:r>
            <a:endParaRPr lang="ru-RU" altLang="ru-RU" sz="2800" i="1"/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800" i="1"/>
              <a:t>Специальные обязанности </a:t>
            </a:r>
            <a:r>
              <a:rPr lang="ru-RU" altLang="ru-RU" sz="2800"/>
              <a:t>возникают в связи с возложением на военнослужащего заданий, выполнение которых выходит за рамки его повседневных обязанностей по занимаемой должности.</a:t>
            </a:r>
            <a:endParaRPr lang="ru-RU" altLang="ru-RU" sz="2800" b="1"/>
          </a:p>
          <a:p>
            <a:pPr marL="0" indent="0" algn="ctr">
              <a:lnSpc>
                <a:spcPct val="80000"/>
              </a:lnSpc>
              <a:buFontTx/>
              <a:buNone/>
            </a:pPr>
            <a:r>
              <a:rPr lang="ru-RU" altLang="ru-RU" sz="2800" b="1">
                <a:solidFill>
                  <a:srgbClr val="FF0000"/>
                </a:solidFill>
              </a:rPr>
              <a:t>Ответственность военнослужащих</a:t>
            </a:r>
            <a:endParaRPr lang="ru-RU" altLang="ru-RU" sz="2800">
              <a:solidFill>
                <a:srgbClr val="FF0000"/>
              </a:solidFill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ru-RU" sz="2800"/>
              <a:t>Военнослужащие в зависимости от характера и тяжести совершенного правонарушения несут дисциплинарную, административную, материальную, гражданско-правовую и уголовную ответственность.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314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xmlns="" id="{C0D7C665-C4A5-4059-A8A5-FB6AA8096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3" y="214313"/>
            <a:ext cx="8715375" cy="3786187"/>
          </a:xfrm>
        </p:spPr>
        <p:txBody>
          <a:bodyPr>
            <a:normAutofit fontScale="85000" lnSpcReduction="20000"/>
          </a:bodyPr>
          <a:lstStyle/>
          <a:p>
            <a:pPr>
              <a:buFontTx/>
              <a:buNone/>
            </a:pPr>
            <a:r>
              <a:rPr lang="en-US" altLang="ru-RU"/>
              <a:t>    </a:t>
            </a:r>
            <a:r>
              <a:rPr lang="ru-RU" altLang="ru-RU"/>
              <a:t>Одной из особенностей военной службы является обязательное принятие каждым гражданином военной присяги. Граждане принимают военную присягу на верность своей Родине — Российской Федерации. Они клянутся свято соблюдать Конституцию Российской Федерации, строго выполнять требования воинских уставов, приказы командиров и начальников, достойно исполнять воинский долг, мужественно защищать свободу, независимость и конституционный строй страны, народ и Отечество.</a:t>
            </a:r>
          </a:p>
          <a:p>
            <a:endParaRPr lang="ru-RU" altLang="ru-RU"/>
          </a:p>
        </p:txBody>
      </p:sp>
      <p:pic>
        <p:nvPicPr>
          <p:cNvPr id="4" name="Рисунок 3" descr="712_41[1].jpg">
            <a:extLst>
              <a:ext uri="{FF2B5EF4-FFF2-40B4-BE49-F238E27FC236}">
                <a16:creationId xmlns:a16="http://schemas.microsoft.com/office/drawing/2014/main" xmlns="" id="{8E77675F-EF22-4B94-A7E3-D54C9166FF0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88" y="4160838"/>
            <a:ext cx="3214687" cy="241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i3554__20-jun_10-17[1].jpg">
            <a:extLst>
              <a:ext uri="{FF2B5EF4-FFF2-40B4-BE49-F238E27FC236}">
                <a16:creationId xmlns:a16="http://schemas.microsoft.com/office/drawing/2014/main" xmlns="" id="{4F901BE7-C881-45F6-8417-3CCAC291E9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9560" y="4143380"/>
            <a:ext cx="3278192" cy="2461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>
            <a:extLst>
              <a:ext uri="{FF2B5EF4-FFF2-40B4-BE49-F238E27FC236}">
                <a16:creationId xmlns:a16="http://schemas.microsoft.com/office/drawing/2014/main" xmlns="" id="{BDE11529-73B5-93C1-B889-499251F003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15963"/>
          </a:xfrm>
        </p:spPr>
        <p:txBody>
          <a:bodyPr/>
          <a:lstStyle/>
          <a:p>
            <a:pPr eaLnBrk="1" hangingPunct="1"/>
            <a:r>
              <a:rPr lang="ru-RU" altLang="ru-RU" sz="3600">
                <a:solidFill>
                  <a:srgbClr val="008000"/>
                </a:solidFill>
              </a:rPr>
              <a:t>Воинская обязанность</a:t>
            </a:r>
          </a:p>
        </p:txBody>
      </p:sp>
      <p:sp>
        <p:nvSpPr>
          <p:cNvPr id="29699" name="Rectangle 3">
            <a:extLst>
              <a:ext uri="{FF2B5EF4-FFF2-40B4-BE49-F238E27FC236}">
                <a16:creationId xmlns:a16="http://schemas.microsoft.com/office/drawing/2014/main" xmlns="" id="{2A5256B7-2C49-0447-EB57-8918B8B828F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5638800"/>
          </a:xfrm>
          <a:solidFill>
            <a:srgbClr val="FFFFFF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dirty="0"/>
              <a:t>	Воинская обязанность - это установленный законом долг граждан нести службу в рядах Вооруженных сил и выполнять другие обязанности, связанные с обороной страны.</a:t>
            </a:r>
          </a:p>
          <a:p>
            <a:pPr eaLnBrk="1" hangingPunct="1">
              <a:buFontTx/>
              <a:buNone/>
            </a:pPr>
            <a:r>
              <a:rPr lang="ru-RU" altLang="ru-RU" sz="2400" dirty="0"/>
              <a:t>	Воинская обязанность предусматривает:</a:t>
            </a:r>
          </a:p>
          <a:p>
            <a:pPr eaLnBrk="1" hangingPunct="1"/>
            <a:r>
              <a:rPr lang="ru-RU" altLang="ru-RU" sz="2400" dirty="0"/>
              <a:t>Воинский учет;</a:t>
            </a:r>
          </a:p>
          <a:p>
            <a:pPr eaLnBrk="1" hangingPunct="1"/>
            <a:r>
              <a:rPr lang="ru-RU" altLang="ru-RU" sz="2400" dirty="0"/>
              <a:t>Обязательную подготовку к военной службе;</a:t>
            </a:r>
          </a:p>
          <a:p>
            <a:pPr eaLnBrk="1" hangingPunct="1"/>
            <a:r>
              <a:rPr lang="ru-RU" altLang="ru-RU" sz="2400" dirty="0"/>
              <a:t>Призыв на военную службу;</a:t>
            </a:r>
          </a:p>
          <a:p>
            <a:pPr eaLnBrk="1" hangingPunct="1"/>
            <a:r>
              <a:rPr lang="ru-RU" altLang="ru-RU" sz="2400" dirty="0"/>
              <a:t>Прохождение военной службы по призыву;</a:t>
            </a:r>
          </a:p>
          <a:p>
            <a:pPr eaLnBrk="1" hangingPunct="1"/>
            <a:r>
              <a:rPr lang="ru-RU" altLang="ru-RU" sz="2400" dirty="0"/>
              <a:t>Пребывание в запасе;</a:t>
            </a:r>
          </a:p>
          <a:p>
            <a:pPr eaLnBrk="1" hangingPunct="1"/>
            <a:r>
              <a:rPr lang="ru-RU" altLang="ru-RU" sz="2400" dirty="0"/>
              <a:t>Призыв на военные сборы и прохождение военных сборов в период пребывания в запасе.</a:t>
            </a: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Rectangle 7">
            <a:extLst>
              <a:ext uri="{FF2B5EF4-FFF2-40B4-BE49-F238E27FC236}">
                <a16:creationId xmlns:a16="http://schemas.microsoft.com/office/drawing/2014/main" xmlns="" id="{CBDE38F9-B88E-79A0-6EF5-615672E5887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763000" cy="4343400"/>
          </a:xfrm>
          <a:solidFill>
            <a:srgbClr val="FFFFFF"/>
          </a:solidFill>
        </p:spPr>
        <p:txBody>
          <a:bodyPr/>
          <a:lstStyle/>
          <a:p>
            <a:pPr marL="0" indent="274638" eaLnBrk="1" hangingPunct="1">
              <a:buFontTx/>
              <a:buNone/>
            </a:pPr>
            <a:r>
              <a:rPr lang="ru-RU" altLang="ru-RU" sz="2800" b="1" dirty="0"/>
              <a:t>Воинский учет </a:t>
            </a:r>
            <a:r>
              <a:rPr lang="ru-RU" altLang="ru-RU" sz="2800" dirty="0"/>
              <a:t>- это составная часть воинской обязанности граждан. Воинскому учету в РФ подлежат все граждане мужского пола, достигшие призывного возраста, а также военнообязанные по месту жительства.</a:t>
            </a:r>
          </a:p>
          <a:p>
            <a:pPr marL="0" indent="274638" eaLnBrk="1" hangingPunct="1">
              <a:buFontTx/>
              <a:buNone/>
            </a:pPr>
            <a:r>
              <a:rPr lang="ru-RU" altLang="ru-RU" sz="2800" dirty="0"/>
              <a:t>Воинский учет призван определить возможности государства по обеспечению комплектования Вооруженных Сил личным составом.</a:t>
            </a:r>
            <a:endParaRPr lang="ru-RU" altLang="ru-RU" sz="2800" b="1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7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7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xmlns="" id="{E6BDDC8E-D56C-AFDB-7EF5-45E42EF5B8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solidFill>
            <a:srgbClr val="FFFFFF"/>
          </a:solidFill>
        </p:spPr>
        <p:txBody>
          <a:bodyPr/>
          <a:lstStyle/>
          <a:p>
            <a:pPr eaLnBrk="1" hangingPunct="1"/>
            <a:r>
              <a:rPr lang="ru-RU" altLang="ru-RU" sz="3200" b="1" dirty="0"/>
              <a:t>Обязательная подготовка граждан к военной службе</a:t>
            </a:r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xmlns="" id="{AD04FEF9-59E1-54DF-DC22-5FF2A695211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839200" cy="5029200"/>
          </a:xfrm>
          <a:solidFill>
            <a:srgbClr val="FFFFFF"/>
          </a:solidFill>
        </p:spPr>
        <p:txBody>
          <a:bodyPr/>
          <a:lstStyle/>
          <a:p>
            <a:pPr marL="0" indent="182563"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ru-RU" altLang="ru-RU" sz="2800" dirty="0"/>
              <a:t>Обязательная подготовка граждан к военной службе определена Федеральным законом РФ «О воинской обязанности и военной службе».</a:t>
            </a:r>
          </a:p>
          <a:p>
            <a:pPr marL="0" indent="182563"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ru-RU" altLang="ru-RU" sz="2800" dirty="0"/>
              <a:t>Обязательную подготовку гражданина к военной службе условно можно разделить на два периода.</a:t>
            </a:r>
          </a:p>
          <a:p>
            <a:pPr marL="0" indent="182563"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ru-RU" altLang="ru-RU" sz="2800" i="1" dirty="0">
                <a:solidFill>
                  <a:schemeClr val="folHlink"/>
                </a:solidFill>
              </a:rPr>
              <a:t>Первый период </a:t>
            </a:r>
            <a:r>
              <a:rPr lang="ru-RU" altLang="ru-RU" sz="2800" i="1" dirty="0"/>
              <a:t>- </a:t>
            </a:r>
            <a:r>
              <a:rPr lang="ru-RU" altLang="ru-RU" sz="2800" dirty="0"/>
              <a:t>подготовка к военной службе граждан допризывного возраста. Допризывным считается возраст до момента первоначальной постановки на воинский учет.</a:t>
            </a:r>
          </a:p>
          <a:p>
            <a:pPr marL="0" indent="182563"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ru-RU" altLang="ru-RU" sz="2800" i="1" dirty="0">
                <a:solidFill>
                  <a:schemeClr val="folHlink"/>
                </a:solidFill>
              </a:rPr>
              <a:t>Второй период </a:t>
            </a:r>
            <a:r>
              <a:rPr lang="ru-RU" altLang="ru-RU" sz="2800" dirty="0"/>
              <a:t>- подготовка к военной службе граждан призывного возраста. Призывник - гражданин РФ, состоящий на воинском учете, до момента отправки его со сборного пункта к месту прохождения военной службы.</a:t>
            </a:r>
            <a:endParaRPr lang="ru-RU" altLang="ru-RU" sz="2800" i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xmlns="" id="{D47A895B-FA33-1D9D-1EED-3147C3CABA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295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rgbClr val="000099"/>
                </a:solidFill>
              </a:rPr>
              <a:t>Организация медицинского освидетельствования граждан при постановке их на воинский учет</a:t>
            </a:r>
          </a:p>
        </p:txBody>
      </p:sp>
      <p:sp>
        <p:nvSpPr>
          <p:cNvPr id="38915" name="Rectangle 3">
            <a:extLst>
              <a:ext uri="{FF2B5EF4-FFF2-40B4-BE49-F238E27FC236}">
                <a16:creationId xmlns:a16="http://schemas.microsoft.com/office/drawing/2014/main" xmlns="" id="{EB231F8D-C8D2-DE2D-2762-1FA120F59E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839200" cy="5105400"/>
          </a:xfrm>
          <a:solidFill>
            <a:srgbClr val="FFFFFF"/>
          </a:solidFill>
        </p:spPr>
        <p:txBody>
          <a:bodyPr/>
          <a:lstStyle/>
          <a:p>
            <a:pPr marL="0" indent="182563" eaLnBrk="1" hangingPunct="1">
              <a:buFontTx/>
              <a:buNone/>
            </a:pPr>
            <a:r>
              <a:rPr lang="ru-RU" altLang="ru-RU" sz="2000" dirty="0"/>
              <a:t>В соответствии с Федеральным законом «О воинской обязанности и военной службе» гражданин при первоначальной постановке на воинский учет подлежит медицинскому освидетельствованию врачами - специалистами: терапевтом, хирургом, психиатром и т.д.</a:t>
            </a:r>
          </a:p>
          <a:p>
            <a:pPr marL="0" indent="182563" eaLnBrk="1" hangingPunct="1">
              <a:buFontTx/>
              <a:buNone/>
            </a:pPr>
            <a:r>
              <a:rPr lang="ru-RU" altLang="ru-RU" sz="2000" dirty="0"/>
              <a:t>Врач - специалист, изучив представленные медицинские документы на гражданина и обследовав его, оценивает состояние здоровья, физического развития и выносит заключения о категории годности к военной службе. Категории годности к военной службе обозначены буквами «А», «Б», «В», «Г», «Д»:</a:t>
            </a:r>
          </a:p>
          <a:p>
            <a:pPr marL="0" indent="182563" eaLnBrk="1" hangingPunct="1">
              <a:buFontTx/>
              <a:buNone/>
            </a:pPr>
            <a:r>
              <a:rPr lang="ru-RU" altLang="ru-RU" sz="2000" dirty="0"/>
              <a:t>«А»-годен к военной службе;</a:t>
            </a:r>
          </a:p>
          <a:p>
            <a:pPr marL="0" indent="182563" eaLnBrk="1" hangingPunct="1">
              <a:buFontTx/>
              <a:buNone/>
            </a:pPr>
            <a:r>
              <a:rPr lang="ru-RU" altLang="ru-RU" sz="2000" dirty="0"/>
              <a:t>«Б»- годен к военной службе с незначительными ограничениями;</a:t>
            </a:r>
          </a:p>
          <a:p>
            <a:pPr marL="0" indent="182563" eaLnBrk="1" hangingPunct="1">
              <a:buFontTx/>
              <a:buNone/>
            </a:pPr>
            <a:r>
              <a:rPr lang="ru-RU" altLang="ru-RU" sz="2000" dirty="0"/>
              <a:t>«В»-ограничено годен к военной службе;</a:t>
            </a:r>
          </a:p>
          <a:p>
            <a:pPr marL="0" indent="182563" eaLnBrk="1" hangingPunct="1">
              <a:buFontTx/>
              <a:buNone/>
            </a:pPr>
            <a:r>
              <a:rPr lang="ru-RU" altLang="ru-RU" sz="2000" dirty="0"/>
              <a:t>«Г»-временно не годен к военной службе;</a:t>
            </a:r>
          </a:p>
          <a:p>
            <a:pPr marL="0" indent="182563" eaLnBrk="1" hangingPunct="1">
              <a:buFontTx/>
              <a:buNone/>
            </a:pPr>
            <a:r>
              <a:rPr lang="ru-RU" altLang="ru-RU" sz="2000" dirty="0"/>
              <a:t>«Д»- не годен к военной службе.</a:t>
            </a: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4">
            <a:extLst>
              <a:ext uri="{FF2B5EF4-FFF2-40B4-BE49-F238E27FC236}">
                <a16:creationId xmlns:a16="http://schemas.microsoft.com/office/drawing/2014/main" xmlns="" id="{4E8E8FD1-64FD-4F8A-907E-04ECEC154B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hangingPunct="1"/>
            <a:r>
              <a:rPr lang="ru-RU" altLang="ru-RU" sz="2400" b="1"/>
              <a:t>Перечень составов и воинских званий военнослужащих Вооруженных Сил Российской Федерации</a:t>
            </a:r>
          </a:p>
        </p:txBody>
      </p:sp>
      <p:graphicFrame>
        <p:nvGraphicFramePr>
          <p:cNvPr id="66785" name="Group 225">
            <a:extLst>
              <a:ext uri="{FF2B5EF4-FFF2-40B4-BE49-F238E27FC236}">
                <a16:creationId xmlns:a16="http://schemas.microsoft.com/office/drawing/2014/main" xmlns="" id="{6FDFC599-EBA2-67D3-73E2-F5896C454BE7}"/>
              </a:ext>
            </a:extLst>
          </p:cNvPr>
          <p:cNvGraphicFramePr>
            <a:graphicFrameLocks noGrp="1"/>
          </p:cNvGraphicFramePr>
          <p:nvPr>
            <p:ph type="tbl" idx="1"/>
          </p:nvPr>
        </p:nvGraphicFramePr>
        <p:xfrm>
          <a:off x="152400" y="1143000"/>
          <a:ext cx="8839200" cy="5688015"/>
        </p:xfrm>
        <a:graphic>
          <a:graphicData uri="http://schemas.openxmlformats.org/drawingml/2006/table">
            <a:tbl>
              <a:tblPr/>
              <a:tblGrid>
                <a:gridCol w="2946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4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46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9628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Составы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военнослужащих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Воинские звания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Войсковые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Корабельные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Солдаты и матросы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рядовой, ефрейтор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матрос, старший матрос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57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Сержанты и матросы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младший сержант, сержант, старший сержант, старшина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старшина 2-й статьи, старшина 1-й статьи, главный старшина,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главный корабельный старшина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2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Прапорщики и мичманы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прапорщик, старший прапорщик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мичман, старший мичман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31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Младшие офицеры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младший лейтенант, лейтенант, старший лейтенант, капитан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младший лейтенант, лейтенант, старший лейтенант, капитан- лейтенант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742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Старшие офицеры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майор, подполковник, полковник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капитан 3-го ранга, капитан 2-го ранга, капитан 1-го ранга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31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Высшие офицеры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генерал-майор, генерал-лейтенант, генерал-полковник, генерал армии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Arial" charset="0"/>
                        </a:rPr>
                        <a:t>контр-адмирал, вице-адмирал, адмирал, адмирал флота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4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Маршал Российской Федерации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16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6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6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67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6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1688</Words>
  <Application>Microsoft Office PowerPoint</Application>
  <PresentationFormat>Экран (4:3)</PresentationFormat>
  <Paragraphs>164</Paragraphs>
  <Slides>24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Aptos</vt:lpstr>
      <vt:lpstr>Arial</vt:lpstr>
      <vt:lpstr>Calibri</vt:lpstr>
      <vt:lpstr>Cambria Math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Воинская обязанность</vt:lpstr>
      <vt:lpstr>Презентация PowerPoint</vt:lpstr>
      <vt:lpstr>Обязательная подготовка граждан к военной службе</vt:lpstr>
      <vt:lpstr>Организация медицинского освидетельствования граждан при постановке их на воинский учет</vt:lpstr>
      <vt:lpstr>Перечень составов и воинских званий военнослужащих Вооруженных Сил Российской Федерации</vt:lpstr>
      <vt:lpstr>Общевоинские уставы РФ</vt:lpstr>
      <vt:lpstr>Военная присяга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Распорядок дня </vt:lpstr>
      <vt:lpstr>Военная служба по контракту</vt:lpstr>
      <vt:lpstr>Увольнение в запас</vt:lpstr>
      <vt:lpstr>Состав запаса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й</cp:lastModifiedBy>
  <cp:revision>4</cp:revision>
  <dcterms:created xsi:type="dcterms:W3CDTF">2021-10-29T10:51:59Z</dcterms:created>
  <dcterms:modified xsi:type="dcterms:W3CDTF">2026-01-16T17:43:06Z</dcterms:modified>
</cp:coreProperties>
</file>